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1" r:id="rId6"/>
    <p:sldId id="260"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91" autoAdjust="0"/>
  </p:normalViewPr>
  <p:slideViewPr>
    <p:cSldViewPr>
      <p:cViewPr>
        <p:scale>
          <a:sx n="55" d="100"/>
          <a:sy n="55" d="100"/>
        </p:scale>
        <p:origin x="12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03540C-82FA-4B74-9D97-286E6E750F1C}" type="datetimeFigureOut">
              <a:rPr lang="en-US" smtClean="0"/>
              <a:t>9/26/2020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E79B3-8552-4357-BDD1-F26546F407B6}" type="slidenum">
              <a:rPr lang="en-US" smtClean="0"/>
              <a:t>‹#›</a:t>
            </a:fld>
            <a:endParaRPr lang="en-US" dirty="0"/>
          </a:p>
        </p:txBody>
      </p:sp>
    </p:spTree>
    <p:extLst>
      <p:ext uri="{BB962C8B-B14F-4D97-AF65-F5344CB8AC3E}">
        <p14:creationId xmlns:p14="http://schemas.microsoft.com/office/powerpoint/2010/main" val="1198810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18" charset="0"/>
                <a:ea typeface="+mn-ea"/>
                <a:cs typeface="Times New Roman" pitchFamily="18" charset="0"/>
              </a:rPr>
              <a:t>Negro</a:t>
            </a:r>
            <a:r>
              <a:rPr lang="en-US" sz="1200" b="0" i="0" kern="1200" baseline="0" dirty="0" smtClean="0">
                <a:solidFill>
                  <a:schemeClr val="tx1"/>
                </a:solidFill>
                <a:effectLst/>
                <a:latin typeface="Times New Roman" pitchFamily="18" charset="0"/>
                <a:ea typeface="+mn-ea"/>
                <a:cs typeface="Times New Roman" pitchFamily="18" charset="0"/>
              </a:rPr>
              <a:t> slavery originated from Portugal, </a:t>
            </a:r>
            <a:r>
              <a:rPr lang="en-US" sz="1200" b="0" i="0" kern="1200" dirty="0" smtClean="0">
                <a:solidFill>
                  <a:schemeClr val="tx1"/>
                </a:solidFill>
                <a:effectLst/>
                <a:latin typeface="Times New Roman" pitchFamily="18" charset="0"/>
                <a:ea typeface="+mn-ea"/>
                <a:cs typeface="Times New Roman" pitchFamily="18" charset="0"/>
              </a:rPr>
              <a:t>which had initiated the movement of international expansion, claimed the new territories on the ground that they fell within the scope of a papal bull of 1455 authorizing her to reduce to servitude all infidel peoples. Slavery was caused by economic conditions, and it was slavery that caused racism, not the other way round. The economic conditions that caused slavery had to do with </a:t>
            </a:r>
            <a:r>
              <a:rPr lang="en-US" sz="1200" b="0" i="0" kern="1200" dirty="0" smtClean="0">
                <a:solidFill>
                  <a:schemeClr val="tx1"/>
                </a:solidFill>
                <a:effectLst/>
                <a:latin typeface="Times New Roman" pitchFamily="18" charset="0"/>
                <a:ea typeface="+mn-ea"/>
                <a:cs typeface="Times New Roman" pitchFamily="18" charset="0"/>
              </a:rPr>
              <a:t>colonization. </a:t>
            </a:r>
            <a:r>
              <a:rPr lang="en-US" sz="1200" b="0" i="0" kern="1200" dirty="0" smtClean="0">
                <a:solidFill>
                  <a:schemeClr val="tx1"/>
                </a:solidFill>
                <a:effectLst/>
                <a:latin typeface="Times New Roman" pitchFamily="18" charset="0"/>
                <a:ea typeface="+mn-ea"/>
                <a:cs typeface="Times New Roman" pitchFamily="18" charset="0"/>
              </a:rPr>
              <a:t>Britain, France, Spain and Portugal (countries that had been at war with each-other on and off for centuries) were in a race to take over territory in the Americas – not only because they wanted the wealth that the new territories would bring, but also because if they didn’t take over a particular territory their enemies would get it instead.</a:t>
            </a:r>
            <a:r>
              <a:rPr lang="en-US" sz="1200" b="0" i="0" kern="1200" baseline="0" dirty="0" smtClean="0">
                <a:solidFill>
                  <a:schemeClr val="tx1"/>
                </a:solidFill>
                <a:effectLst/>
                <a:latin typeface="Times New Roman" pitchFamily="18" charset="0"/>
                <a:ea typeface="+mn-ea"/>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Some of the European powers attempted to divide up the Americas between them through negotiated treaties, but this didn’t work. The treaties were ignored and </a:t>
            </a:r>
            <a:r>
              <a:rPr lang="en-US" sz="1200" b="0" i="0" kern="1200" dirty="0" smtClean="0">
                <a:solidFill>
                  <a:schemeClr val="tx1"/>
                </a:solidFill>
                <a:effectLst/>
                <a:latin typeface="Times New Roman" pitchFamily="18" charset="0"/>
                <a:ea typeface="+mn-ea"/>
                <a:cs typeface="Times New Roman" pitchFamily="18" charset="0"/>
              </a:rPr>
              <a:t>colonization </a:t>
            </a:r>
            <a:r>
              <a:rPr lang="en-US" sz="1200" b="0" i="0" kern="1200" dirty="0" smtClean="0">
                <a:solidFill>
                  <a:schemeClr val="tx1"/>
                </a:solidFill>
                <a:effectLst/>
                <a:latin typeface="Times New Roman" pitchFamily="18" charset="0"/>
                <a:ea typeface="+mn-ea"/>
                <a:cs typeface="Times New Roman" pitchFamily="18" charset="0"/>
              </a:rPr>
              <a:t>was a free-for-all; if you could occupy a territory, set up a colony, and defend it against your enemies, then that territory was yours.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83E79B3-8552-4357-BDD1-F26546F407B6}" type="slidenum">
              <a:rPr lang="en-US" smtClean="0"/>
              <a:t>2</a:t>
            </a:fld>
            <a:endParaRPr lang="en-US" dirty="0"/>
          </a:p>
        </p:txBody>
      </p:sp>
    </p:spTree>
    <p:extLst>
      <p:ext uri="{BB962C8B-B14F-4D97-AF65-F5344CB8AC3E}">
        <p14:creationId xmlns:p14="http://schemas.microsoft.com/office/powerpoint/2010/main" val="2300515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a:t>
            </a:r>
            <a:r>
              <a:rPr lang="en-US" baseline="0" dirty="0" smtClean="0">
                <a:latin typeface="Times New Roman" pitchFamily="18" charset="0"/>
                <a:cs typeface="Times New Roman" pitchFamily="18" charset="0"/>
              </a:rPr>
              <a:t> first classical on Capitalism and Slavery was published by </a:t>
            </a:r>
            <a:r>
              <a:rPr lang="en-US" sz="1200" b="0" i="0" kern="1200" dirty="0" smtClean="0">
                <a:solidFill>
                  <a:schemeClr val="tx1"/>
                </a:solidFill>
                <a:effectLst/>
                <a:latin typeface="Times New Roman" pitchFamily="18" charset="0"/>
                <a:ea typeface="+mn-ea"/>
                <a:cs typeface="Times New Roman" pitchFamily="18" charset="0"/>
              </a:rPr>
              <a:t> Eric Williams in the</a:t>
            </a:r>
            <a:r>
              <a:rPr lang="en-US" sz="1200" b="0" i="0" kern="1200" baseline="0" dirty="0" smtClean="0">
                <a:solidFill>
                  <a:schemeClr val="tx1"/>
                </a:solidFill>
                <a:effectLst/>
                <a:latin typeface="Times New Roman" pitchFamily="18" charset="0"/>
                <a:ea typeface="+mn-ea"/>
                <a:cs typeface="Times New Roman" pitchFamily="18" charset="0"/>
              </a:rPr>
              <a:t> year 1944, sparking a scholarly conversation that has not yet died to date. The connection between slavery and capitalism generated debates which are currently more vibrant than they were in the past years. For a very long time in history, slavery has been depicted as a regional institution of cruelty and certainly not as a driver of American economic prosperity. According to social historians who were influenced by writings of Karl Marx,  slavery cannot be considered capitalism because it lacks wage labor.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83E79B3-8552-4357-BDD1-F26546F407B6}" type="slidenum">
              <a:rPr lang="en-US" smtClean="0"/>
              <a:t>3</a:t>
            </a:fld>
            <a:endParaRPr lang="en-US" dirty="0"/>
          </a:p>
        </p:txBody>
      </p:sp>
    </p:spTree>
    <p:extLst>
      <p:ext uri="{BB962C8B-B14F-4D97-AF65-F5344CB8AC3E}">
        <p14:creationId xmlns:p14="http://schemas.microsoft.com/office/powerpoint/2010/main" val="405475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kern="1200" dirty="0" smtClean="0">
                <a:solidFill>
                  <a:schemeClr val="tx1"/>
                </a:solidFill>
                <a:effectLst/>
                <a:latin typeface="Times New Roman" pitchFamily="18" charset="0"/>
                <a:ea typeface="+mn-ea"/>
                <a:cs typeface="Times New Roman" pitchFamily="18" charset="0"/>
              </a:rPr>
              <a:t>The fact that the American economy appears to have prospered from the abolition of slavery should not lead us to conclude that slavery had no lasting consequences for US economic development. Slavery contributed to American</a:t>
            </a:r>
            <a:r>
              <a:rPr lang="en-US" sz="1200" b="0" i="0" u="none" kern="1200" baseline="0" dirty="0" smtClean="0">
                <a:solidFill>
                  <a:schemeClr val="tx1"/>
                </a:solidFill>
                <a:effectLst/>
                <a:latin typeface="Times New Roman" pitchFamily="18" charset="0"/>
                <a:ea typeface="+mn-ea"/>
                <a:cs typeface="Times New Roman" pitchFamily="18" charset="0"/>
              </a:rPr>
              <a:t> wealth, especially to what was referred to as the </a:t>
            </a:r>
            <a:r>
              <a:rPr lang="en-US" sz="1200" b="0" i="0" kern="1200" dirty="0" smtClean="0">
                <a:solidFill>
                  <a:schemeClr val="tx1"/>
                </a:solidFill>
                <a:effectLst/>
                <a:latin typeface="Times New Roman" pitchFamily="18" charset="0"/>
                <a:ea typeface="+mn-ea"/>
                <a:cs typeface="Times New Roman" pitchFamily="18" charset="0"/>
              </a:rPr>
              <a:t>America’s culture of “low-road capitalism.” </a:t>
            </a:r>
            <a:r>
              <a:rPr lang="en-US" sz="1200" b="0" i="0" kern="1200" baseline="0" dirty="0" smtClean="0">
                <a:solidFill>
                  <a:schemeClr val="tx1"/>
                </a:solidFill>
                <a:effectLst/>
                <a:latin typeface="Times New Roman" pitchFamily="18" charset="0"/>
                <a:ea typeface="+mn-ea"/>
                <a:cs typeface="Times New Roman" pitchFamily="18" charset="0"/>
              </a:rPr>
              <a:t> This</a:t>
            </a:r>
            <a:r>
              <a:rPr lang="en-US" sz="1200" b="0" i="0" kern="1200" dirty="0" smtClean="0">
                <a:solidFill>
                  <a:schemeClr val="tx1"/>
                </a:solidFill>
                <a:effectLst/>
                <a:latin typeface="Times New Roman" pitchFamily="18" charset="0"/>
                <a:ea typeface="+mn-ea"/>
                <a:cs typeface="Times New Roman" pitchFamily="18" charset="0"/>
              </a:rPr>
              <a:t> refers to a deregulated, deskilled, low-wage economy, with low levels of union density and social protections. Slave states were concerned about federal power to tax slave imports and slave-produced exports, but they also wanted the federal government to enforce their property claims when it came to fugitive slaves who might flee to the free states. The result was a restriction on the federal government’s taxing power and a strengthening of its power to enforce property claims in the “fugitive slave clause.” This division of federal and state power over slave property is not just manifest in now-dormant articles of the constitution dealing with slavery. It imbues all parts of the constitution and arguably lent to the American state system its distinctive form, which combines strong property protections with weak regulatory and fiscal powers. Slavery resulted</a:t>
            </a:r>
            <a:r>
              <a:rPr lang="en-US" sz="1200" b="0" i="0" kern="1200" baseline="0" dirty="0" smtClean="0">
                <a:solidFill>
                  <a:schemeClr val="tx1"/>
                </a:solidFill>
                <a:effectLst/>
                <a:latin typeface="Times New Roman" pitchFamily="18" charset="0"/>
                <a:ea typeface="+mn-ea"/>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balance of strong property protections and weak regulatory and taxing power may or may not have been conducive to economic growth. But there is no doubt that it helped shift American capitalism onto the low road. In addition to the profound effect of slavery on America’s enduring racial inequality, slavery’s legacy for American capitalism may thus be found more in the structural constraints on US politics than in its direct contributions to the nineteenth-century American economy.</a:t>
            </a:r>
            <a:endParaRPr lang="en-US" u="none"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83E79B3-8552-4357-BDD1-F26546F407B6}" type="slidenum">
              <a:rPr lang="en-US" smtClean="0"/>
              <a:t>4</a:t>
            </a:fld>
            <a:endParaRPr lang="en-US" dirty="0"/>
          </a:p>
        </p:txBody>
      </p:sp>
    </p:spTree>
    <p:extLst>
      <p:ext uri="{BB962C8B-B14F-4D97-AF65-F5344CB8AC3E}">
        <p14:creationId xmlns:p14="http://schemas.microsoft.com/office/powerpoint/2010/main" val="926543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Dubbed “cliometricians,” these historians used economic analysis to argue that slavery was indeed capitalism. They challenged many of the notions that historians had taken for granted before: slavery was not unproductive, but was in fact </a:t>
            </a:r>
            <a:r>
              <a:rPr lang="en-US" sz="1200" b="0" i="1" kern="1200" dirty="0" smtClean="0">
                <a:solidFill>
                  <a:schemeClr val="tx1"/>
                </a:solidFill>
                <a:effectLst/>
                <a:latin typeface="+mn-lt"/>
                <a:ea typeface="+mn-ea"/>
                <a:cs typeface="+mn-cs"/>
              </a:rPr>
              <a:t>more </a:t>
            </a:r>
            <a:r>
              <a:rPr lang="en-US" sz="1200" b="0" i="0" kern="1200" dirty="0" smtClean="0">
                <a:solidFill>
                  <a:schemeClr val="tx1"/>
                </a:solidFill>
                <a:effectLst/>
                <a:latin typeface="+mn-lt"/>
                <a:ea typeface="+mn-ea"/>
                <a:cs typeface="+mn-cs"/>
              </a:rPr>
              <a:t>productive than Northern free labor; planters owned slaves as an economic investment, not due to paternalistic obligations; the Southern economy was growing, not lagging behind the North’s. Embedded in this argument was a new view on slavery and capitalism. Slaveholders, the cliometricians argued, were capitalists for two reasons.</a:t>
            </a:r>
            <a:endParaRPr lang="en-US" dirty="0"/>
          </a:p>
        </p:txBody>
      </p:sp>
      <p:sp>
        <p:nvSpPr>
          <p:cNvPr id="4" name="Slide Number Placeholder 3"/>
          <p:cNvSpPr>
            <a:spLocks noGrp="1"/>
          </p:cNvSpPr>
          <p:nvPr>
            <p:ph type="sldNum" sz="quarter" idx="10"/>
          </p:nvPr>
        </p:nvSpPr>
        <p:spPr/>
        <p:txBody>
          <a:bodyPr/>
          <a:lstStyle/>
          <a:p>
            <a:fld id="{283E79B3-8552-4357-BDD1-F26546F407B6}" type="slidenum">
              <a:rPr lang="en-US" smtClean="0"/>
              <a:t>5</a:t>
            </a:fld>
            <a:endParaRPr lang="en-US" dirty="0"/>
          </a:p>
        </p:txBody>
      </p:sp>
    </p:spTree>
    <p:extLst>
      <p:ext uri="{BB962C8B-B14F-4D97-AF65-F5344CB8AC3E}">
        <p14:creationId xmlns:p14="http://schemas.microsoft.com/office/powerpoint/2010/main" val="1432338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pitchFamily="18" charset="0"/>
                <a:ea typeface="+mn-ea"/>
                <a:cs typeface="Times New Roman" pitchFamily="18" charset="0"/>
              </a:rPr>
              <a:t>British industry benefited by supplying factory-made goods in exchange for slaves. Profits made in the slave trade provided money for investment in British industry. Banks and insurance companies which offered services to slave merchants expanded and made cities such as London very wealthy.</a:t>
            </a:r>
            <a:r>
              <a:rPr lang="en-US" sz="1200" b="0" i="0" kern="1200" baseline="0" dirty="0" smtClean="0">
                <a:solidFill>
                  <a:schemeClr val="tx1"/>
                </a:solidFill>
                <a:effectLst/>
                <a:latin typeface="Times New Roman" pitchFamily="18" charset="0"/>
                <a:ea typeface="+mn-ea"/>
                <a:cs typeface="Times New Roman" pitchFamily="18" charset="0"/>
              </a:rPr>
              <a:t> </a:t>
            </a:r>
            <a:r>
              <a:rPr lang="en-US" sz="1200" b="0" i="0" kern="1200" dirty="0" smtClean="0">
                <a:solidFill>
                  <a:schemeClr val="tx1"/>
                </a:solidFill>
                <a:effectLst/>
                <a:latin typeface="Times New Roman" pitchFamily="18" charset="0"/>
                <a:ea typeface="+mn-ea"/>
                <a:cs typeface="Times New Roman" pitchFamily="18" charset="0"/>
              </a:rPr>
              <a:t>However although the slave trade had an important role in Britain’s industrial development, changes in agriculture and advances in technology also contributed to Britain’s wealth. The work of slaves on the plantations also generated huge profits and wealth for the merchants and ports involved, in both Britain.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283E79B3-8552-4357-BDD1-F26546F407B6}" type="slidenum">
              <a:rPr lang="en-US" smtClean="0"/>
              <a:t>6</a:t>
            </a:fld>
            <a:endParaRPr lang="en-US" dirty="0"/>
          </a:p>
        </p:txBody>
      </p:sp>
    </p:spTree>
    <p:extLst>
      <p:ext uri="{BB962C8B-B14F-4D97-AF65-F5344CB8AC3E}">
        <p14:creationId xmlns:p14="http://schemas.microsoft.com/office/powerpoint/2010/main" val="634469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Much writing on slavery has focused on the profitability of slave agriculture. The slave trade, however, was also a significant source of income for both Southerners and international traders. Domestic and Atlantic trade networks developed around the transport of human cargo, starting with the Portuguese contact with West Africa in the sixteenth century. Frederic Bancroft first explored the domestic slave trade with </a:t>
            </a:r>
            <a:r>
              <a:rPr lang="en-US" sz="1200" b="0" i="1" kern="1200" dirty="0" smtClean="0">
                <a:solidFill>
                  <a:schemeClr val="tx1"/>
                </a:solidFill>
                <a:effectLst/>
                <a:latin typeface="+mn-lt"/>
                <a:ea typeface="+mn-ea"/>
                <a:cs typeface="+mn-cs"/>
              </a:rPr>
              <a:t>Slave-Trading in the Old South</a:t>
            </a:r>
            <a:r>
              <a:rPr lang="en-US" sz="1200" b="0" i="0" kern="1200" dirty="0" smtClean="0">
                <a:solidFill>
                  <a:schemeClr val="tx1"/>
                </a:solidFill>
                <a:effectLst/>
                <a:latin typeface="+mn-lt"/>
                <a:ea typeface="+mn-ea"/>
                <a:cs typeface="+mn-cs"/>
              </a:rPr>
              <a:t> (1931). He demonstrates that slave traders were not social outcasts, but rather enjoyed privileged positions in Southern society. Joseph C. Miller’s </a:t>
            </a:r>
            <a:r>
              <a:rPr lang="en-US" sz="1200" b="0" i="1" kern="1200" dirty="0" smtClean="0">
                <a:solidFill>
                  <a:schemeClr val="tx1"/>
                </a:solidFill>
                <a:effectLst/>
                <a:latin typeface="+mn-lt"/>
                <a:ea typeface="+mn-ea"/>
                <a:cs typeface="+mn-cs"/>
              </a:rPr>
              <a:t>Way of Death: Merchant Capitalism and the Angolan Slave Trade</a:t>
            </a:r>
            <a:r>
              <a:rPr lang="en-US" sz="1200" b="0" i="0" kern="1200" dirty="0" smtClean="0">
                <a:solidFill>
                  <a:schemeClr val="tx1"/>
                </a:solidFill>
                <a:effectLst/>
                <a:latin typeface="+mn-lt"/>
                <a:ea typeface="+mn-ea"/>
                <a:cs typeface="+mn-cs"/>
              </a:rPr>
              <a:t> (1988) looks at the Atlantic context for the slave trade by analyzing Portuguese trade between Brazil and Angola. Walter Johnson’s </a:t>
            </a:r>
            <a:r>
              <a:rPr lang="en-US" sz="1200" b="0" i="1" kern="1200" dirty="0" smtClean="0">
                <a:solidFill>
                  <a:schemeClr val="tx1"/>
                </a:solidFill>
                <a:effectLst/>
                <a:latin typeface="+mn-lt"/>
                <a:ea typeface="+mn-ea"/>
                <a:cs typeface="+mn-cs"/>
              </a:rPr>
              <a:t>Soul by Soul </a:t>
            </a:r>
            <a:r>
              <a:rPr lang="en-US" sz="1200" b="0" i="0" kern="1200" dirty="0" smtClean="0">
                <a:solidFill>
                  <a:schemeClr val="tx1"/>
                </a:solidFill>
                <a:effectLst/>
                <a:latin typeface="+mn-lt"/>
                <a:ea typeface="+mn-ea"/>
                <a:cs typeface="+mn-cs"/>
              </a:rPr>
              <a:t>(2001) looks at the bustling slave market in antebellum New Orleans. More recently, Calvin Schermerhorn has studied the impact of the internal slave trade on American economic development with “Capitalism’s Captives: The Maritime United States Slave Trade, 1807-1850,” </a:t>
            </a:r>
            <a:r>
              <a:rPr lang="en-US" sz="1200" b="0" i="1" kern="1200" dirty="0" smtClean="0">
                <a:solidFill>
                  <a:schemeClr val="tx1"/>
                </a:solidFill>
                <a:effectLst/>
                <a:latin typeface="+mn-lt"/>
                <a:ea typeface="+mn-ea"/>
                <a:cs typeface="+mn-cs"/>
              </a:rPr>
              <a:t>Journal of Social History </a:t>
            </a:r>
            <a:r>
              <a:rPr lang="en-US" sz="1200" b="0" i="0" kern="1200" dirty="0" smtClean="0">
                <a:solidFill>
                  <a:schemeClr val="tx1"/>
                </a:solidFill>
                <a:effectLst/>
                <a:latin typeface="+mn-lt"/>
                <a:ea typeface="+mn-ea"/>
                <a:cs typeface="+mn-cs"/>
              </a:rPr>
              <a:t>(2014) and “Slave Trading in a Republic of Credit: Financial Architecture of the United States Slave Market, 1815-1840,” </a:t>
            </a:r>
            <a:r>
              <a:rPr lang="en-US" sz="1200" b="0" i="1" kern="1200" dirty="0" smtClean="0">
                <a:solidFill>
                  <a:schemeClr val="tx1"/>
                </a:solidFill>
                <a:effectLst/>
                <a:latin typeface="+mn-lt"/>
                <a:ea typeface="+mn-ea"/>
                <a:cs typeface="+mn-cs"/>
              </a:rPr>
              <a:t>Slavery &amp; Abolition </a:t>
            </a:r>
            <a:r>
              <a:rPr lang="en-US" sz="1200" b="0" i="0" kern="1200" dirty="0" smtClean="0">
                <a:solidFill>
                  <a:schemeClr val="tx1"/>
                </a:solidFill>
                <a:effectLst/>
                <a:latin typeface="+mn-lt"/>
                <a:ea typeface="+mn-ea"/>
                <a:cs typeface="+mn-cs"/>
              </a:rPr>
              <a:t>(2015).</a:t>
            </a:r>
            <a:endParaRPr lang="en-US" dirty="0"/>
          </a:p>
        </p:txBody>
      </p:sp>
      <p:sp>
        <p:nvSpPr>
          <p:cNvPr id="4" name="Slide Number Placeholder 3"/>
          <p:cNvSpPr>
            <a:spLocks noGrp="1"/>
          </p:cNvSpPr>
          <p:nvPr>
            <p:ph type="sldNum" sz="quarter" idx="10"/>
          </p:nvPr>
        </p:nvSpPr>
        <p:spPr/>
        <p:txBody>
          <a:bodyPr/>
          <a:lstStyle/>
          <a:p>
            <a:fld id="{283E79B3-8552-4357-BDD1-F26546F407B6}" type="slidenum">
              <a:rPr lang="en-US" smtClean="0"/>
              <a:t>7</a:t>
            </a:fld>
            <a:endParaRPr lang="en-US" dirty="0"/>
          </a:p>
        </p:txBody>
      </p:sp>
    </p:spTree>
    <p:extLst>
      <p:ext uri="{BB962C8B-B14F-4D97-AF65-F5344CB8AC3E}">
        <p14:creationId xmlns:p14="http://schemas.microsoft.com/office/powerpoint/2010/main" val="3264543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3E79B3-8552-4357-BDD1-F26546F407B6}" type="slidenum">
              <a:rPr lang="en-US" smtClean="0"/>
              <a:t>8</a:t>
            </a:fld>
            <a:endParaRPr lang="en-US" dirty="0"/>
          </a:p>
        </p:txBody>
      </p:sp>
    </p:spTree>
    <p:extLst>
      <p:ext uri="{BB962C8B-B14F-4D97-AF65-F5344CB8AC3E}">
        <p14:creationId xmlns:p14="http://schemas.microsoft.com/office/powerpoint/2010/main" val="6507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3227790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356085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3449127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1165575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4253942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1895042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4166816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233316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1351453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3829398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0D5FBE-EFB8-4508-81DC-97460495B170}" type="datetimeFigureOut">
              <a:rPr lang="en-US" smtClean="0"/>
              <a:t>9/26/2020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16EAB2-854C-4E15-B22B-DF0588731498}" type="slidenum">
              <a:rPr lang="en-US" smtClean="0"/>
              <a:t>‹#›</a:t>
            </a:fld>
            <a:endParaRPr lang="en-US" dirty="0"/>
          </a:p>
        </p:txBody>
      </p:sp>
    </p:spTree>
    <p:extLst>
      <p:ext uri="{BB962C8B-B14F-4D97-AF65-F5344CB8AC3E}">
        <p14:creationId xmlns:p14="http://schemas.microsoft.com/office/powerpoint/2010/main" val="2658888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0D5FBE-EFB8-4508-81DC-97460495B170}" type="datetimeFigureOut">
              <a:rPr lang="en-US" smtClean="0"/>
              <a:t>9/26/2020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16EAB2-854C-4E15-B22B-DF0588731498}" type="slidenum">
              <a:rPr lang="en-US" smtClean="0"/>
              <a:t>‹#›</a:t>
            </a:fld>
            <a:endParaRPr lang="en-US" dirty="0"/>
          </a:p>
        </p:txBody>
      </p:sp>
    </p:spTree>
    <p:extLst>
      <p:ext uri="{BB962C8B-B14F-4D97-AF65-F5344CB8AC3E}">
        <p14:creationId xmlns:p14="http://schemas.microsoft.com/office/powerpoint/2010/main" val="264197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052736"/>
            <a:ext cx="7772400" cy="1008111"/>
          </a:xfrm>
        </p:spPr>
        <p:txBody>
          <a:bodyPr>
            <a:normAutofit/>
          </a:bodyPr>
          <a:lstStyle/>
          <a:p>
            <a:r>
              <a:rPr lang="en-US" sz="4800" dirty="0" smtClean="0">
                <a:latin typeface="Times New Roman" pitchFamily="18" charset="0"/>
                <a:cs typeface="Times New Roman" pitchFamily="18" charset="0"/>
              </a:rPr>
              <a:t>Capitalism and Slavery</a:t>
            </a:r>
            <a:endParaRPr lang="en-US" sz="48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204864"/>
            <a:ext cx="6400800" cy="3433936"/>
          </a:xfrm>
        </p:spPr>
        <p:txBody>
          <a:bodyPr>
            <a:normAutofit/>
          </a:bodyPr>
          <a:lstStyle/>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Institution Affiliations</a:t>
            </a:r>
          </a:p>
          <a:p>
            <a:r>
              <a:rPr lang="en-US" dirty="0" smtClean="0">
                <a:latin typeface="Times New Roman" pitchFamily="18" charset="0"/>
                <a:cs typeface="Times New Roman" pitchFamily="18" charset="0"/>
              </a:rPr>
              <a:t>Course Title</a:t>
            </a:r>
          </a:p>
          <a:p>
            <a:r>
              <a:rPr lang="en-US" dirty="0" smtClean="0">
                <a:latin typeface="Times New Roman" pitchFamily="18" charset="0"/>
                <a:cs typeface="Times New Roman" pitchFamily="18" charset="0"/>
              </a:rPr>
              <a:t>Date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555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The Origin of Negro Slavery</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smtClean="0">
                <a:latin typeface="Times New Roman" pitchFamily="18" charset="0"/>
                <a:cs typeface="Times New Roman" pitchFamily="18" charset="0"/>
              </a:rPr>
              <a:t>Negro slavery originated from </a:t>
            </a:r>
            <a:r>
              <a:rPr lang="en-US" dirty="0" smtClean="0">
                <a:latin typeface="Times New Roman" pitchFamily="18" charset="0"/>
                <a:cs typeface="Times New Roman" pitchFamily="18" charset="0"/>
              </a:rPr>
              <a:t>Portugal.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Negro slavery demanded the Negro slave trade</a:t>
            </a:r>
          </a:p>
          <a:p>
            <a:r>
              <a:rPr lang="en-US" dirty="0" smtClean="0">
                <a:latin typeface="Times New Roman" pitchFamily="18" charset="0"/>
                <a:cs typeface="Times New Roman" pitchFamily="18" charset="0"/>
              </a:rPr>
              <a:t>The negro slaves were </a:t>
            </a:r>
            <a:r>
              <a:rPr lang="en-US" dirty="0" smtClean="0">
                <a:latin typeface="Times New Roman" pitchFamily="18" charset="0"/>
                <a:cs typeface="Times New Roman" pitchFamily="18" charset="0"/>
              </a:rPr>
              <a:t>an asset </a:t>
            </a:r>
            <a:r>
              <a:rPr lang="en-US" dirty="0" smtClean="0">
                <a:latin typeface="Times New Roman" pitchFamily="18" charset="0"/>
                <a:cs typeface="Times New Roman" pitchFamily="18" charset="0"/>
              </a:rPr>
              <a:t>and sinews of the western </a:t>
            </a:r>
            <a:r>
              <a:rPr lang="en-US" dirty="0" smtClean="0">
                <a:latin typeface="Times New Roman" pitchFamily="18" charset="0"/>
                <a:cs typeface="Times New Roman" pitchFamily="18" charset="0"/>
              </a:rPr>
              <a:t>region.</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 economic </a:t>
            </a:r>
            <a:r>
              <a:rPr lang="en-US" dirty="0" smtClean="0">
                <a:latin typeface="Times New Roman" pitchFamily="18" charset="0"/>
                <a:cs typeface="Times New Roman" pitchFamily="18" charset="0"/>
              </a:rPr>
              <a:t>circumstances in countries that had been in war such as </a:t>
            </a:r>
            <a:r>
              <a:rPr lang="en-US" dirty="0" smtClean="0">
                <a:latin typeface="Times New Roman" pitchFamily="18" charset="0"/>
                <a:cs typeface="Times New Roman" pitchFamily="18" charset="0"/>
              </a:rPr>
              <a:t>Portugal, France </a:t>
            </a:r>
            <a:r>
              <a:rPr lang="en-US" dirty="0" smtClean="0">
                <a:latin typeface="Times New Roman" pitchFamily="18" charset="0"/>
                <a:cs typeface="Times New Roman" pitchFamily="18" charset="0"/>
              </a:rPr>
              <a:t>and </a:t>
            </a:r>
            <a:r>
              <a:rPr lang="en-US" dirty="0" smtClean="0">
                <a:latin typeface="Times New Roman" pitchFamily="18" charset="0"/>
                <a:cs typeface="Times New Roman" pitchFamily="18" charset="0"/>
              </a:rPr>
              <a:t>Spain </a:t>
            </a:r>
            <a:r>
              <a:rPr lang="en-US" dirty="0" smtClean="0">
                <a:latin typeface="Times New Roman" pitchFamily="18" charset="0"/>
                <a:cs typeface="Times New Roman" pitchFamily="18" charset="0"/>
              </a:rPr>
              <a:t>caused slavery, which </a:t>
            </a:r>
            <a:r>
              <a:rPr lang="en-US" dirty="0">
                <a:latin typeface="Times New Roman" pitchFamily="18" charset="0"/>
                <a:cs typeface="Times New Roman" pitchFamily="18" charset="0"/>
              </a:rPr>
              <a:t>had to do with </a:t>
            </a:r>
            <a:r>
              <a:rPr lang="en-US" dirty="0" smtClean="0">
                <a:latin typeface="Times New Roman" pitchFamily="18" charset="0"/>
                <a:cs typeface="Times New Roman" pitchFamily="18" charset="0"/>
              </a:rPr>
              <a:t>colonization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Oakes, </a:t>
            </a:r>
            <a:r>
              <a:rPr lang="en-US" dirty="0" smtClean="0">
                <a:latin typeface="Times New Roman" pitchFamily="18" charset="0"/>
                <a:cs typeface="Times New Roman" pitchFamily="18" charset="0"/>
              </a:rPr>
              <a:t>2016</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first slave-trading expedition in the year 1562 made Africa a Portuguese monopoly.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52506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54162"/>
          </a:xfrm>
        </p:spPr>
        <p:txBody>
          <a:bodyPr>
            <a:noAutofit/>
          </a:bodyPr>
          <a:lstStyle/>
          <a:p>
            <a:r>
              <a:rPr lang="en-US" sz="4800" dirty="0" smtClean="0">
                <a:latin typeface="Times New Roman" pitchFamily="18" charset="0"/>
                <a:cs typeface="Times New Roman" pitchFamily="18" charset="0"/>
              </a:rPr>
              <a:t/>
            </a:r>
            <a:br>
              <a:rPr lang="en-US" sz="4800" dirty="0" smtClean="0">
                <a:latin typeface="Times New Roman" pitchFamily="18" charset="0"/>
                <a:cs typeface="Times New Roman" pitchFamily="18" charset="0"/>
              </a:rPr>
            </a:br>
            <a:r>
              <a:rPr lang="en-US" sz="4800" dirty="0" smtClean="0">
                <a:latin typeface="Times New Roman" pitchFamily="18" charset="0"/>
                <a:cs typeface="Times New Roman" pitchFamily="18" charset="0"/>
              </a:rPr>
              <a:t>Connection </a:t>
            </a:r>
            <a:r>
              <a:rPr lang="en-US" sz="4800" dirty="0">
                <a:latin typeface="Times New Roman" pitchFamily="18" charset="0"/>
                <a:cs typeface="Times New Roman" pitchFamily="18" charset="0"/>
              </a:rPr>
              <a:t>Between Slavery And American Capitalism</a:t>
            </a:r>
            <a:br>
              <a:rPr lang="en-US" sz="4800" dirty="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Slavery and capitalism are two things whose relationship continue to provoke scholars to date.</a:t>
            </a:r>
          </a:p>
          <a:p>
            <a:r>
              <a:rPr lang="en-US" dirty="0" smtClean="0">
                <a:latin typeface="Times New Roman" pitchFamily="18" charset="0"/>
                <a:cs typeface="Times New Roman" pitchFamily="18" charset="0"/>
              </a:rPr>
              <a:t>The connection between slavery and capitalism is though not clear in our historic records. </a:t>
            </a:r>
          </a:p>
          <a:p>
            <a:r>
              <a:rPr lang="en-US" dirty="0" smtClean="0">
                <a:latin typeface="Times New Roman" pitchFamily="18" charset="0"/>
                <a:cs typeface="Times New Roman" pitchFamily="18" charset="0"/>
              </a:rPr>
              <a:t>Slavery is currently not considered </a:t>
            </a:r>
            <a:r>
              <a:rPr lang="en-US" dirty="0">
                <a:latin typeface="Times New Roman" pitchFamily="18" charset="0"/>
                <a:cs typeface="Times New Roman" pitchFamily="18" charset="0"/>
              </a:rPr>
              <a:t>capitalism, (Williams, </a:t>
            </a:r>
            <a:r>
              <a:rPr lang="en-US" dirty="0" smtClean="0">
                <a:latin typeface="Times New Roman" pitchFamily="18" charset="0"/>
                <a:cs typeface="Times New Roman" pitchFamily="18" charset="0"/>
              </a:rPr>
              <a:t>2014</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However, economic historians claim that </a:t>
            </a:r>
            <a:r>
              <a:rPr lang="en-US" dirty="0">
                <a:latin typeface="Times New Roman" pitchFamily="18" charset="0"/>
                <a:cs typeface="Times New Roman" pitchFamily="18" charset="0"/>
              </a:rPr>
              <a:t>productivity and market connections made slavery capitalism.</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91577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
            </a:r>
            <a:br>
              <a:rPr lang="en-US" sz="4800" dirty="0" smtClean="0">
                <a:latin typeface="Times New Roman" pitchFamily="18" charset="0"/>
                <a:cs typeface="Times New Roman" pitchFamily="18" charset="0"/>
              </a:rPr>
            </a:br>
            <a:r>
              <a:rPr lang="en-US" sz="4800" dirty="0" smtClean="0">
                <a:latin typeface="Times New Roman" pitchFamily="18" charset="0"/>
                <a:cs typeface="Times New Roman" pitchFamily="18" charset="0"/>
              </a:rPr>
              <a:t>How </a:t>
            </a:r>
            <a:r>
              <a:rPr lang="en-US" sz="4800" dirty="0">
                <a:latin typeface="Times New Roman" pitchFamily="18" charset="0"/>
                <a:cs typeface="Times New Roman" pitchFamily="18" charset="0"/>
              </a:rPr>
              <a:t>Slavery Shaped American Capitalism</a:t>
            </a:r>
            <a:br>
              <a:rPr lang="en-US" sz="4800" dirty="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Slavery </a:t>
            </a:r>
            <a:r>
              <a:rPr lang="en-US" dirty="0">
                <a:latin typeface="Times New Roman" pitchFamily="18" charset="0"/>
                <a:cs typeface="Times New Roman" pitchFamily="18" charset="0"/>
              </a:rPr>
              <a:t>made a major contribution to capitalist development in the United </a:t>
            </a:r>
            <a:r>
              <a:rPr lang="en-US" dirty="0" smtClean="0">
                <a:latin typeface="Times New Roman" pitchFamily="18" charset="0"/>
                <a:cs typeface="Times New Roman" pitchFamily="18" charset="0"/>
              </a:rPr>
              <a:t>States.</a:t>
            </a:r>
          </a:p>
          <a:p>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lavery </a:t>
            </a:r>
            <a:r>
              <a:rPr lang="en-US" dirty="0">
                <a:latin typeface="Times New Roman" pitchFamily="18" charset="0"/>
                <a:cs typeface="Times New Roman" pitchFamily="18" charset="0"/>
              </a:rPr>
              <a:t>drove </a:t>
            </a:r>
            <a:r>
              <a:rPr lang="en-US" dirty="0" smtClean="0">
                <a:latin typeface="Times New Roman" pitchFamily="18" charset="0"/>
                <a:cs typeface="Times New Roman" pitchFamily="18" charset="0"/>
              </a:rPr>
              <a:t>growth in America.</a:t>
            </a:r>
          </a:p>
          <a:p>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lavery </a:t>
            </a:r>
            <a:r>
              <a:rPr lang="en-US" dirty="0">
                <a:latin typeface="Times New Roman" pitchFamily="18" charset="0"/>
                <a:cs typeface="Times New Roman" pitchFamily="18" charset="0"/>
              </a:rPr>
              <a:t>shaped the way that </a:t>
            </a:r>
            <a:r>
              <a:rPr lang="en-US" dirty="0" smtClean="0">
                <a:latin typeface="Times New Roman" pitchFamily="18" charset="0"/>
                <a:cs typeface="Times New Roman" pitchFamily="18" charset="0"/>
              </a:rPr>
              <a:t>authority </a:t>
            </a:r>
            <a:r>
              <a:rPr lang="en-US" dirty="0">
                <a:latin typeface="Times New Roman" pitchFamily="18" charset="0"/>
                <a:cs typeface="Times New Roman" pitchFamily="18" charset="0"/>
              </a:rPr>
              <a:t>would be </a:t>
            </a:r>
            <a:r>
              <a:rPr lang="en-US" dirty="0" smtClean="0">
                <a:latin typeface="Times New Roman" pitchFamily="18" charset="0"/>
                <a:cs typeface="Times New Roman" pitchFamily="18" charset="0"/>
              </a:rPr>
              <a:t>exercised, (</a:t>
            </a:r>
            <a:r>
              <a:rPr lang="en-US" dirty="0">
                <a:latin typeface="Times New Roman" pitchFamily="18" charset="0"/>
                <a:cs typeface="Times New Roman" pitchFamily="18" charset="0"/>
              </a:rPr>
              <a:t>Williams, </a:t>
            </a:r>
            <a:r>
              <a:rPr lang="en-US" dirty="0" smtClean="0">
                <a:latin typeface="Times New Roman" pitchFamily="18" charset="0"/>
                <a:cs typeface="Times New Roman" pitchFamily="18" charset="0"/>
              </a:rPr>
              <a:t>1994</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B</a:t>
            </a:r>
            <a:r>
              <a:rPr lang="en-US" dirty="0" smtClean="0">
                <a:latin typeface="Times New Roman" pitchFamily="18" charset="0"/>
                <a:cs typeface="Times New Roman" pitchFamily="18" charset="0"/>
              </a:rPr>
              <a:t>alance </a:t>
            </a:r>
            <a:r>
              <a:rPr lang="en-US" dirty="0">
                <a:latin typeface="Times New Roman" pitchFamily="18" charset="0"/>
                <a:cs typeface="Times New Roman" pitchFamily="18" charset="0"/>
              </a:rPr>
              <a:t>of strong property protections and weak regulatory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51658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latin typeface="Times New Roman" pitchFamily="18" charset="0"/>
                <a:cs typeface="Times New Roman" pitchFamily="18" charset="0"/>
              </a:rPr>
              <a:t>Slavery as Capitalism (</a:t>
            </a:r>
            <a:r>
              <a:rPr lang="en-US" dirty="0">
                <a:latin typeface="Times New Roman" pitchFamily="18" charset="0"/>
                <a:cs typeface="Times New Roman" pitchFamily="18" charset="0"/>
              </a:rPr>
              <a:t>Economic Productivity and Market Relations</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the </a:t>
            </a:r>
            <a:r>
              <a:rPr lang="en-US" dirty="0" smtClean="0">
                <a:latin typeface="Times New Roman" pitchFamily="18" charset="0"/>
                <a:cs typeface="Times New Roman" pitchFamily="18" charset="0"/>
              </a:rPr>
              <a:t>beginning of 1950s</a:t>
            </a:r>
            <a:r>
              <a:rPr lang="en-US" dirty="0">
                <a:latin typeface="Times New Roman" pitchFamily="18" charset="0"/>
                <a:cs typeface="Times New Roman" pitchFamily="18" charset="0"/>
              </a:rPr>
              <a:t>, a new </a:t>
            </a:r>
            <a:r>
              <a:rPr lang="en-US" dirty="0" smtClean="0">
                <a:latin typeface="Times New Roman" pitchFamily="18" charset="0"/>
                <a:cs typeface="Times New Roman" pitchFamily="18" charset="0"/>
              </a:rPr>
              <a:t>set </a:t>
            </a:r>
            <a:r>
              <a:rPr lang="en-US" dirty="0">
                <a:latin typeface="Times New Roman" pitchFamily="18" charset="0"/>
                <a:cs typeface="Times New Roman" pitchFamily="18" charset="0"/>
              </a:rPr>
              <a:t>of historians </a:t>
            </a:r>
            <a:r>
              <a:rPr lang="en-US" dirty="0" smtClean="0">
                <a:latin typeface="Times New Roman" pitchFamily="18" charset="0"/>
                <a:cs typeface="Times New Roman" pitchFamily="18" charset="0"/>
              </a:rPr>
              <a:t>regarded </a:t>
            </a:r>
            <a:r>
              <a:rPr lang="en-US" dirty="0">
                <a:latin typeface="Times New Roman" pitchFamily="18" charset="0"/>
                <a:cs typeface="Times New Roman" pitchFamily="18" charset="0"/>
              </a:rPr>
              <a:t>slavery in a </a:t>
            </a:r>
            <a:r>
              <a:rPr lang="en-US" dirty="0" smtClean="0">
                <a:latin typeface="Times New Roman" pitchFamily="18" charset="0"/>
                <a:cs typeface="Times New Roman" pitchFamily="18" charset="0"/>
              </a:rPr>
              <a:t>changed </a:t>
            </a:r>
            <a:r>
              <a:rPr lang="en-US" dirty="0">
                <a:latin typeface="Times New Roman" pitchFamily="18" charset="0"/>
                <a:cs typeface="Times New Roman" pitchFamily="18" charset="0"/>
              </a:rPr>
              <a:t>light</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They considered </a:t>
            </a:r>
            <a:r>
              <a:rPr lang="en-US" dirty="0">
                <a:latin typeface="Times New Roman" pitchFamily="18" charset="0"/>
                <a:cs typeface="Times New Roman" pitchFamily="18" charset="0"/>
              </a:rPr>
              <a:t>slaves </a:t>
            </a:r>
            <a:r>
              <a:rPr lang="en-US" dirty="0" smtClean="0">
                <a:latin typeface="Times New Roman" pitchFamily="18" charset="0"/>
                <a:cs typeface="Times New Roman" pitchFamily="18" charset="0"/>
              </a:rPr>
              <a:t>as massively industrious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which earned </a:t>
            </a:r>
            <a:r>
              <a:rPr lang="en-US" dirty="0">
                <a:latin typeface="Times New Roman" pitchFamily="18" charset="0"/>
                <a:cs typeface="Times New Roman" pitchFamily="18" charset="0"/>
              </a:rPr>
              <a:t>them </a:t>
            </a:r>
            <a:r>
              <a:rPr lang="en-US" dirty="0" smtClean="0">
                <a:latin typeface="Times New Roman" pitchFamily="18" charset="0"/>
                <a:cs typeface="Times New Roman" pitchFamily="18" charset="0"/>
              </a:rPr>
              <a:t>an inordinate income.</a:t>
            </a:r>
          </a:p>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hey </a:t>
            </a:r>
            <a:r>
              <a:rPr lang="en-US" dirty="0">
                <a:latin typeface="Times New Roman" pitchFamily="18" charset="0"/>
                <a:cs typeface="Times New Roman" pitchFamily="18" charset="0"/>
              </a:rPr>
              <a:t>were in </a:t>
            </a:r>
            <a:r>
              <a:rPr lang="en-US" dirty="0" smtClean="0">
                <a:latin typeface="Times New Roman" pitchFamily="18" charset="0"/>
                <a:cs typeface="Times New Roman" pitchFamily="18" charset="0"/>
              </a:rPr>
              <a:t>adjustment </a:t>
            </a:r>
            <a:r>
              <a:rPr lang="en-US" dirty="0">
                <a:latin typeface="Times New Roman" pitchFamily="18" charset="0"/>
                <a:cs typeface="Times New Roman" pitchFamily="18" charset="0"/>
              </a:rPr>
              <a:t>with the market and </a:t>
            </a:r>
            <a:r>
              <a:rPr lang="en-US" dirty="0" smtClean="0">
                <a:latin typeface="Times New Roman" pitchFamily="18" charset="0"/>
                <a:cs typeface="Times New Roman" pitchFamily="18" charset="0"/>
              </a:rPr>
              <a:t>reacted </a:t>
            </a:r>
            <a:r>
              <a:rPr lang="en-US" dirty="0">
                <a:latin typeface="Times New Roman" pitchFamily="18" charset="0"/>
                <a:cs typeface="Times New Roman" pitchFamily="18" charset="0"/>
              </a:rPr>
              <a:t>to its mechanisms. With these </a:t>
            </a:r>
            <a:r>
              <a:rPr lang="en-US" dirty="0" smtClean="0">
                <a:latin typeface="Times New Roman" pitchFamily="18" charset="0"/>
                <a:cs typeface="Times New Roman" pitchFamily="18" charset="0"/>
              </a:rPr>
              <a:t>influences, </a:t>
            </a:r>
            <a:r>
              <a:rPr lang="en-US" dirty="0">
                <a:latin typeface="Times New Roman" pitchFamily="18" charset="0"/>
                <a:cs typeface="Times New Roman" pitchFamily="18" charset="0"/>
              </a:rPr>
              <a:t>the cliometricians stand out as </a:t>
            </a:r>
            <a:r>
              <a:rPr lang="en-US" dirty="0" smtClean="0">
                <a:latin typeface="Times New Roman" pitchFamily="18" charset="0"/>
                <a:cs typeface="Times New Roman" pitchFamily="18" charset="0"/>
              </a:rPr>
              <a:t>an outstanding </a:t>
            </a:r>
            <a:r>
              <a:rPr lang="en-US" dirty="0">
                <a:latin typeface="Times New Roman" pitchFamily="18" charset="0"/>
                <a:cs typeface="Times New Roman" pitchFamily="18" charset="0"/>
              </a:rPr>
              <a:t>group that </a:t>
            </a:r>
            <a:r>
              <a:rPr lang="en-US" dirty="0" smtClean="0">
                <a:latin typeface="Times New Roman" pitchFamily="18" charset="0"/>
                <a:cs typeface="Times New Roman" pitchFamily="18" charset="0"/>
              </a:rPr>
              <a:t>reflects </a:t>
            </a:r>
            <a:r>
              <a:rPr lang="en-US" dirty="0">
                <a:latin typeface="Times New Roman" pitchFamily="18" charset="0"/>
                <a:cs typeface="Times New Roman" pitchFamily="18" charset="0"/>
              </a:rPr>
              <a:t>slavery a </a:t>
            </a:r>
            <a:r>
              <a:rPr lang="en-US" dirty="0" smtClean="0">
                <a:latin typeface="Times New Roman" pitchFamily="18" charset="0"/>
                <a:cs typeface="Times New Roman" pitchFamily="18" charset="0"/>
              </a:rPr>
              <a:t>practice </a:t>
            </a:r>
            <a:r>
              <a:rPr lang="en-US" dirty="0">
                <a:latin typeface="Times New Roman" pitchFamily="18" charset="0"/>
                <a:cs typeface="Times New Roman" pitchFamily="18" charset="0"/>
              </a:rPr>
              <a:t>of capitalism.</a:t>
            </a:r>
            <a:endParaRPr lang="en-US" dirty="0">
              <a:latin typeface="Times New Roman" pitchFamily="18" charset="0"/>
              <a:cs typeface="Times New Roman" pitchFamily="18" charset="0"/>
            </a:endParaRPr>
          </a:p>
        </p:txBody>
      </p:sp>
      <p:sp>
        <p:nvSpPr>
          <p:cNvPr id="4" name="Title 1"/>
          <p:cNvSpPr txBox="1">
            <a:spLocks/>
          </p:cNvSpPr>
          <p:nvPr/>
        </p:nvSpPr>
        <p:spPr>
          <a:xfrm>
            <a:off x="467544" y="26064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Times New Roman" pitchFamily="18" charset="0"/>
                <a:cs typeface="Times New Roman" pitchFamily="18" charset="0"/>
              </a:rPr>
              <a:t>Slavery as Capitalism (Economic Productivity and Market Relations)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93088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494"/>
            <a:ext cx="8229600" cy="1435298"/>
          </a:xfrm>
        </p:spPr>
        <p:txBody>
          <a:bodyPr>
            <a:noAutofit/>
          </a:bodyPr>
          <a:lstStyle/>
          <a:p>
            <a:r>
              <a:rPr lang="en-US" sz="4800" dirty="0" smtClean="0">
                <a:latin typeface="Times New Roman" pitchFamily="18" charset="0"/>
                <a:cs typeface="Times New Roman" pitchFamily="18" charset="0"/>
              </a:rPr>
              <a:t>The </a:t>
            </a:r>
            <a:r>
              <a:rPr lang="en-US" sz="4800" dirty="0" smtClean="0">
                <a:latin typeface="Times New Roman" pitchFamily="18" charset="0"/>
                <a:cs typeface="Times New Roman" pitchFamily="18" charset="0"/>
              </a:rPr>
              <a:t>British Industry And The Triangular Trade</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56792"/>
            <a:ext cx="8229600" cy="5175780"/>
          </a:xfrm>
        </p:spPr>
        <p:txBody>
          <a:bodyPr>
            <a:normAutofit lnSpcReduction="10000"/>
          </a:bodyPr>
          <a:lstStyle/>
          <a:p>
            <a:r>
              <a:rPr lang="en-US" dirty="0">
                <a:latin typeface="Times New Roman" pitchFamily="18" charset="0"/>
                <a:cs typeface="Times New Roman" pitchFamily="18" charset="0"/>
              </a:rPr>
              <a:t>Britain was </a:t>
            </a:r>
            <a:r>
              <a:rPr lang="en-US" dirty="0" smtClean="0">
                <a:latin typeface="Times New Roman" pitchFamily="18" charset="0"/>
                <a:cs typeface="Times New Roman" pitchFamily="18" charset="0"/>
              </a:rPr>
              <a:t>accumulated a lot of wealth </a:t>
            </a:r>
            <a:r>
              <a:rPr lang="en-US" dirty="0">
                <a:latin typeface="Times New Roman" pitchFamily="18" charset="0"/>
                <a:cs typeface="Times New Roman" pitchFamily="18" charset="0"/>
              </a:rPr>
              <a:t>from the triangular trade</a:t>
            </a:r>
            <a:r>
              <a:rPr lang="en-US" dirty="0" smtClean="0">
                <a:latin typeface="Times New Roman" pitchFamily="18" charset="0"/>
                <a:cs typeface="Times New Roman" pitchFamily="18" charset="0"/>
              </a:rPr>
              <a:t>.</a:t>
            </a:r>
          </a:p>
          <a:p>
            <a:r>
              <a:rPr lang="en-US" dirty="0" smtClean="0">
                <a:latin typeface="Times New Roman" pitchFamily="18" charset="0"/>
                <a:cs typeface="Times New Roman" pitchFamily="18" charset="0"/>
              </a:rPr>
              <a:t>The British </a:t>
            </a:r>
            <a:r>
              <a:rPr lang="en-US" dirty="0">
                <a:latin typeface="Times New Roman" pitchFamily="18" charset="0"/>
                <a:cs typeface="Times New Roman" pitchFamily="18" charset="0"/>
              </a:rPr>
              <a:t>industrial </a:t>
            </a:r>
            <a:r>
              <a:rPr lang="en-US" dirty="0" smtClean="0">
                <a:latin typeface="Times New Roman" pitchFamily="18" charset="0"/>
                <a:cs typeface="Times New Roman" pitchFamily="18" charset="0"/>
              </a:rPr>
              <a:t>expansion therefore </a:t>
            </a:r>
            <a:r>
              <a:rPr lang="en-US" dirty="0">
                <a:latin typeface="Times New Roman" pitchFamily="18" charset="0"/>
                <a:cs typeface="Times New Roman" pitchFamily="18" charset="0"/>
              </a:rPr>
              <a:t>required </a:t>
            </a:r>
            <a:r>
              <a:rPr lang="en-US" dirty="0" smtClean="0">
                <a:latin typeface="Times New Roman" pitchFamily="18" charset="0"/>
                <a:cs typeface="Times New Roman" pitchFamily="18" charset="0"/>
              </a:rPr>
              <a:t>funding, (Williams and PALMER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1994</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British industry </a:t>
            </a:r>
            <a:r>
              <a:rPr lang="en-US" dirty="0" smtClean="0">
                <a:latin typeface="Times New Roman" pitchFamily="18" charset="0"/>
                <a:cs typeface="Times New Roman" pitchFamily="18" charset="0"/>
              </a:rPr>
              <a:t>therefore benefited </a:t>
            </a:r>
            <a:r>
              <a:rPr lang="en-US" dirty="0">
                <a:latin typeface="Times New Roman" pitchFamily="18" charset="0"/>
                <a:cs typeface="Times New Roman" pitchFamily="18" charset="0"/>
              </a:rPr>
              <a:t>by </a:t>
            </a:r>
            <a:r>
              <a:rPr lang="en-US" dirty="0" smtClean="0">
                <a:latin typeface="Times New Roman" pitchFamily="18" charset="0"/>
                <a:cs typeface="Times New Roman" pitchFamily="18" charset="0"/>
              </a:rPr>
              <a:t>providing </a:t>
            </a:r>
            <a:r>
              <a:rPr lang="en-US" dirty="0">
                <a:latin typeface="Times New Roman" pitchFamily="18" charset="0"/>
                <a:cs typeface="Times New Roman" pitchFamily="18" charset="0"/>
              </a:rPr>
              <a:t>factory-made </a:t>
            </a:r>
            <a:r>
              <a:rPr lang="en-US" dirty="0" smtClean="0">
                <a:latin typeface="Times New Roman" pitchFamily="18" charset="0"/>
                <a:cs typeface="Times New Roman" pitchFamily="18" charset="0"/>
              </a:rPr>
              <a:t>merchandises </a:t>
            </a:r>
            <a:r>
              <a:rPr lang="en-US" dirty="0">
                <a:latin typeface="Times New Roman" pitchFamily="18" charset="0"/>
                <a:cs typeface="Times New Roman" pitchFamily="18" charset="0"/>
              </a:rPr>
              <a:t>in exchange for slaves.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They therefore generated investment capital from slave trade profits.</a:t>
            </a:r>
            <a:endParaRPr lang="en-US" dirty="0">
              <a:latin typeface="Times New Roman" pitchFamily="18" charset="0"/>
              <a:cs typeface="Times New Roman" pitchFamily="18" charset="0"/>
            </a:endParaRPr>
          </a:p>
        </p:txBody>
      </p:sp>
      <p:sp>
        <p:nvSpPr>
          <p:cNvPr id="4" name="Title 1"/>
          <p:cNvSpPr txBox="1">
            <a:spLocks/>
          </p:cNvSpPr>
          <p:nvPr/>
        </p:nvSpPr>
        <p:spPr>
          <a:xfrm>
            <a:off x="467544" y="107504"/>
            <a:ext cx="8229600" cy="144928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4800" dirty="0">
              <a:latin typeface="Times New Roman" pitchFamily="18" charset="0"/>
              <a:cs typeface="Times New Roman" pitchFamily="18" charset="0"/>
            </a:endParaRPr>
          </a:p>
        </p:txBody>
      </p:sp>
    </p:spTree>
    <p:extLst>
      <p:ext uri="{BB962C8B-B14F-4D97-AF65-F5344CB8AC3E}">
        <p14:creationId xmlns:p14="http://schemas.microsoft.com/office/powerpoint/2010/main" val="2504090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The Slave trade </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Much </a:t>
            </a:r>
            <a:r>
              <a:rPr lang="en-US" dirty="0" smtClean="0">
                <a:latin typeface="Times New Roman" pitchFamily="18" charset="0"/>
                <a:cs typeface="Times New Roman" pitchFamily="18" charset="0"/>
              </a:rPr>
              <a:t>historical records </a:t>
            </a:r>
            <a:r>
              <a:rPr lang="en-US" dirty="0">
                <a:latin typeface="Times New Roman" pitchFamily="18" charset="0"/>
                <a:cs typeface="Times New Roman" pitchFamily="18" charset="0"/>
              </a:rPr>
              <a:t>on slavery </a:t>
            </a:r>
            <a:r>
              <a:rPr lang="en-US" dirty="0" smtClean="0">
                <a:latin typeface="Times New Roman" pitchFamily="18" charset="0"/>
                <a:cs typeface="Times New Roman" pitchFamily="18" charset="0"/>
              </a:rPr>
              <a:t>have aimed </a:t>
            </a:r>
            <a:r>
              <a:rPr lang="en-US" dirty="0">
                <a:latin typeface="Times New Roman" pitchFamily="18" charset="0"/>
                <a:cs typeface="Times New Roman" pitchFamily="18" charset="0"/>
              </a:rPr>
              <a:t>on the </a:t>
            </a:r>
            <a:r>
              <a:rPr lang="en-US" dirty="0" smtClean="0">
                <a:latin typeface="Times New Roman" pitchFamily="18" charset="0"/>
                <a:cs typeface="Times New Roman" pitchFamily="18" charset="0"/>
              </a:rPr>
              <a:t>productivity </a:t>
            </a:r>
            <a:r>
              <a:rPr lang="en-US" dirty="0">
                <a:latin typeface="Times New Roman" pitchFamily="18" charset="0"/>
                <a:cs typeface="Times New Roman" pitchFamily="18" charset="0"/>
              </a:rPr>
              <a:t>of slave </a:t>
            </a:r>
            <a:r>
              <a:rPr lang="en-US" dirty="0" smtClean="0">
                <a:latin typeface="Times New Roman" pitchFamily="18" charset="0"/>
                <a:cs typeface="Times New Roman" pitchFamily="18" charset="0"/>
              </a:rPr>
              <a:t>agriculture.</a:t>
            </a:r>
          </a:p>
          <a:p>
            <a:r>
              <a:rPr lang="en-US" dirty="0">
                <a:latin typeface="Times New Roman" pitchFamily="18" charset="0"/>
                <a:cs typeface="Times New Roman" pitchFamily="18" charset="0"/>
              </a:rPr>
              <a:t>The slave </a:t>
            </a:r>
            <a:r>
              <a:rPr lang="en-US" dirty="0" smtClean="0">
                <a:latin typeface="Times New Roman" pitchFamily="18" charset="0"/>
                <a:cs typeface="Times New Roman" pitchFamily="18" charset="0"/>
              </a:rPr>
              <a:t>trade was a important </a:t>
            </a:r>
            <a:r>
              <a:rPr lang="en-US" dirty="0">
                <a:latin typeface="Times New Roman" pitchFamily="18" charset="0"/>
                <a:cs typeface="Times New Roman" pitchFamily="18" charset="0"/>
              </a:rPr>
              <a:t>source of </a:t>
            </a:r>
            <a:r>
              <a:rPr lang="en-US" dirty="0" smtClean="0">
                <a:latin typeface="Times New Roman" pitchFamily="18" charset="0"/>
                <a:cs typeface="Times New Roman" pitchFamily="18" charset="0"/>
              </a:rPr>
              <a:t>revenue </a:t>
            </a:r>
            <a:r>
              <a:rPr lang="en-US" dirty="0">
                <a:latin typeface="Times New Roman" pitchFamily="18" charset="0"/>
                <a:cs typeface="Times New Roman" pitchFamily="18" charset="0"/>
              </a:rPr>
              <a:t>for both Southerners </a:t>
            </a:r>
            <a:r>
              <a:rPr lang="en-US" dirty="0" smtClean="0">
                <a:latin typeface="Times New Roman" pitchFamily="18" charset="0"/>
                <a:cs typeface="Times New Roman" pitchFamily="18" charset="0"/>
              </a:rPr>
              <a:t>and global </a:t>
            </a:r>
            <a:r>
              <a:rPr lang="en-US" dirty="0">
                <a:latin typeface="Times New Roman" pitchFamily="18" charset="0"/>
                <a:cs typeface="Times New Roman" pitchFamily="18" charset="0"/>
              </a:rPr>
              <a:t>traders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lave </a:t>
            </a:r>
            <a:r>
              <a:rPr lang="en-US" dirty="0">
                <a:latin typeface="Times New Roman" pitchFamily="18" charset="0"/>
                <a:cs typeface="Times New Roman" pitchFamily="18" charset="0"/>
              </a:rPr>
              <a:t>traders were </a:t>
            </a:r>
            <a:r>
              <a:rPr lang="en-US">
                <a:latin typeface="Times New Roman" pitchFamily="18" charset="0"/>
                <a:cs typeface="Times New Roman" pitchFamily="18" charset="0"/>
              </a:rPr>
              <a:t>not </a:t>
            </a:r>
            <a:r>
              <a:rPr lang="en-US" smtClean="0">
                <a:latin typeface="Times New Roman" pitchFamily="18" charset="0"/>
                <a:cs typeface="Times New Roman" pitchFamily="18" charset="0"/>
              </a:rPr>
              <a:t>communal outsiders, </a:t>
            </a:r>
            <a:r>
              <a:rPr lang="en-US" dirty="0">
                <a:latin typeface="Times New Roman" pitchFamily="18" charset="0"/>
                <a:cs typeface="Times New Roman" pitchFamily="18" charset="0"/>
              </a:rPr>
              <a:t>but </a:t>
            </a:r>
            <a:r>
              <a:rPr lang="en-US">
                <a:latin typeface="Times New Roman" pitchFamily="18" charset="0"/>
                <a:cs typeface="Times New Roman" pitchFamily="18" charset="0"/>
              </a:rPr>
              <a:t>rather </a:t>
            </a:r>
            <a:r>
              <a:rPr lang="en-US" smtClean="0">
                <a:latin typeface="Times New Roman" pitchFamily="18" charset="0"/>
                <a:cs typeface="Times New Roman" pitchFamily="18" charset="0"/>
              </a:rPr>
              <a:t>appreciated </a:t>
            </a:r>
            <a:r>
              <a:rPr lang="en-US" dirty="0">
                <a:latin typeface="Times New Roman" pitchFamily="18" charset="0"/>
                <a:cs typeface="Times New Roman" pitchFamily="18" charset="0"/>
              </a:rPr>
              <a:t>privileged positions in </a:t>
            </a:r>
            <a:r>
              <a:rPr lang="en-US">
                <a:latin typeface="Times New Roman" pitchFamily="18" charset="0"/>
                <a:cs typeface="Times New Roman" pitchFamily="18" charset="0"/>
              </a:rPr>
              <a:t>Southern </a:t>
            </a:r>
            <a:r>
              <a:rPr lang="en-US" smtClean="0">
                <a:latin typeface="Times New Roman" pitchFamily="18" charset="0"/>
                <a:cs typeface="Times New Roman" pitchFamily="18" charset="0"/>
              </a:rPr>
              <a:t>culture.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90096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normAutofit fontScale="77500" lnSpcReduction="20000"/>
          </a:bodyPr>
          <a:lstStyle/>
          <a:p>
            <a:r>
              <a:rPr lang="en-US" dirty="0">
                <a:latin typeface="Times New Roman" pitchFamily="18" charset="0"/>
                <a:cs typeface="Times New Roman" pitchFamily="18" charset="0"/>
              </a:rPr>
              <a:t>Williams, E. (1994). Capitalism and Slavery. 1944. </a:t>
            </a:r>
            <a:r>
              <a:rPr lang="en-US" i="1" dirty="0">
                <a:latin typeface="Times New Roman" pitchFamily="18" charset="0"/>
                <a:cs typeface="Times New Roman" pitchFamily="18" charset="0"/>
              </a:rPr>
              <a:t>Chapel Hill: U of North Carolina P</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Oakes, J. (2016). Capitalism and slavery and the Civil War. </a:t>
            </a:r>
            <a:r>
              <a:rPr lang="en-US" i="1" dirty="0">
                <a:latin typeface="Times New Roman" pitchFamily="18" charset="0"/>
                <a:cs typeface="Times New Roman" pitchFamily="18" charset="0"/>
              </a:rPr>
              <a:t>International Labor and Working-Class History</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89</a:t>
            </a:r>
            <a:r>
              <a:rPr lang="en-US" dirty="0">
                <a:latin typeface="Times New Roman" pitchFamily="18" charset="0"/>
                <a:cs typeface="Times New Roman" pitchFamily="18" charset="0"/>
              </a:rPr>
              <a:t>, 195-220</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Williams, E., &amp; PALMER, C. (1994). THE AMERICAN REVOLUTION. In </a:t>
            </a:r>
            <a:r>
              <a:rPr lang="en-US" i="1" dirty="0">
                <a:latin typeface="Times New Roman" pitchFamily="18" charset="0"/>
                <a:cs typeface="Times New Roman" pitchFamily="18" charset="0"/>
              </a:rPr>
              <a:t>Capitalism and Slavery</a:t>
            </a:r>
            <a:r>
              <a:rPr lang="en-US" dirty="0">
                <a:latin typeface="Times New Roman" pitchFamily="18" charset="0"/>
                <a:cs typeface="Times New Roman" pitchFamily="18" charset="0"/>
              </a:rPr>
              <a:t> (pp. 108-125). Chapel Hill; London: University of North Carolina Press.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Zakim</a:t>
            </a:r>
            <a:r>
              <a:rPr lang="en-US" dirty="0">
                <a:latin typeface="Times New Roman" pitchFamily="18" charset="0"/>
                <a:cs typeface="Times New Roman" pitchFamily="18" charset="0"/>
              </a:rPr>
              <a:t>, M. (2017). Capitalism and Slavery in the United States. In </a:t>
            </a:r>
            <a:r>
              <a:rPr lang="en-US" i="1" dirty="0">
                <a:latin typeface="Times New Roman" pitchFamily="18" charset="0"/>
                <a:cs typeface="Times New Roman" pitchFamily="18" charset="0"/>
              </a:rPr>
              <a:t>The </a:t>
            </a:r>
            <a:r>
              <a:rPr lang="en-US" i="1" dirty="0">
                <a:latin typeface="Times New Roman" pitchFamily="18" charset="0"/>
                <a:cs typeface="Times New Roman" pitchFamily="18" charset="0"/>
              </a:rPr>
              <a:t>Routledge</a:t>
            </a:r>
            <a:r>
              <a:rPr lang="en-US" i="1" dirty="0">
                <a:latin typeface="Times New Roman" pitchFamily="18" charset="0"/>
                <a:cs typeface="Times New Roman" pitchFamily="18" charset="0"/>
              </a:rPr>
              <a:t> History of Nineteenth-Century America</a:t>
            </a:r>
            <a:r>
              <a:rPr lang="en-US" dirty="0">
                <a:latin typeface="Times New Roman" pitchFamily="18" charset="0"/>
                <a:cs typeface="Times New Roman" pitchFamily="18" charset="0"/>
              </a:rPr>
              <a:t> (pp. 146-167). </a:t>
            </a:r>
            <a:r>
              <a:rPr lang="en-US" dirty="0">
                <a:latin typeface="Times New Roman" pitchFamily="18" charset="0"/>
                <a:cs typeface="Times New Roman" pitchFamily="18" charset="0"/>
              </a:rPr>
              <a:t>Routledge</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Williams, E. (2014). </a:t>
            </a:r>
            <a:r>
              <a:rPr lang="en-US" i="1" dirty="0">
                <a:latin typeface="Times New Roman" pitchFamily="18" charset="0"/>
                <a:cs typeface="Times New Roman" pitchFamily="18" charset="0"/>
              </a:rPr>
              <a:t>Capitalism and slavery</a:t>
            </a:r>
            <a:r>
              <a:rPr lang="en-US" dirty="0">
                <a:latin typeface="Times New Roman" pitchFamily="18" charset="0"/>
                <a:cs typeface="Times New Roman" pitchFamily="18" charset="0"/>
              </a:rPr>
              <a:t>. UNC Press Books.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496454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771</Words>
  <Application>Microsoft Office PowerPoint</Application>
  <PresentationFormat>On-screen Show (4:3)</PresentationFormat>
  <Paragraphs>55</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Capitalism and Slavery</vt:lpstr>
      <vt:lpstr>The Origin of Negro Slavery</vt:lpstr>
      <vt:lpstr> Connection Between Slavery And American Capitalism </vt:lpstr>
      <vt:lpstr> How Slavery Shaped American Capitalism </vt:lpstr>
      <vt:lpstr>Slavery as Capitalism (Economic Productivity and Market Relations)</vt:lpstr>
      <vt:lpstr>The British Industry And The Triangular Trade</vt:lpstr>
      <vt:lpstr>The Slave trade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Capitalism and Slavery</dc:title>
  <dc:creator>Dan</dc:creator>
  <cp:lastModifiedBy>Dan</cp:lastModifiedBy>
  <cp:revision>14</cp:revision>
  <dcterms:created xsi:type="dcterms:W3CDTF">2020-09-26T11:18:54Z</dcterms:created>
  <dcterms:modified xsi:type="dcterms:W3CDTF">2020-09-26T14:19:41Z</dcterms:modified>
</cp:coreProperties>
</file>